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14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80436"/>
            <a:ext cx="7415927" cy="3513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9222"/>
              </a:lnSpc>
              <a:buNone/>
            </a:pPr>
            <a:r>
              <a:rPr lang="en-US" sz="7377" b="1" kern="0" spc="-148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MaidConnect: Apno Ka Khayal, Hamara Vada</a:t>
            </a:r>
            <a:endParaRPr lang="en-US" sz="7377" dirty="0"/>
          </a:p>
        </p:txBody>
      </p:sp>
      <p:sp>
        <p:nvSpPr>
          <p:cNvPr id="6" name="Text 3"/>
          <p:cNvSpPr/>
          <p:nvPr/>
        </p:nvSpPr>
        <p:spPr>
          <a:xfrm>
            <a:off x="864037" y="546401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</a:t>
            </a:r>
            <a:r>
              <a:rPr lang="en-US" sz="1944" kern="0" spc="-39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reliable </a:t>
            </a: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verified maids through an easy-to-use platform that ensures quality service, security, and customer satisfaction.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433" y="1601033"/>
            <a:ext cx="5027533" cy="50275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699" y="946547"/>
            <a:ext cx="5049917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6" b="1" kern="0" spc="-8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Scaling Opportunities</a:t>
            </a:r>
            <a:endParaRPr lang="en-US" sz="3976" dirty="0"/>
          </a:p>
        </p:txBody>
      </p:sp>
      <p:sp>
        <p:nvSpPr>
          <p:cNvPr id="7" name="Shape 3"/>
          <p:cNvSpPr/>
          <p:nvPr/>
        </p:nvSpPr>
        <p:spPr>
          <a:xfrm>
            <a:off x="642699" y="2059662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87479" y="2114669"/>
            <a:ext cx="123587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6"/>
              </a:lnSpc>
              <a:buNone/>
            </a:pPr>
            <a:r>
              <a:rPr lang="en-US" sz="2386" b="1" kern="0" spc="-48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86" dirty="0"/>
          </a:p>
        </p:txBody>
      </p:sp>
      <p:sp>
        <p:nvSpPr>
          <p:cNvPr id="9" name="Text 5"/>
          <p:cNvSpPr/>
          <p:nvPr/>
        </p:nvSpPr>
        <p:spPr>
          <a:xfrm>
            <a:off x="1239441" y="2059662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b="1" kern="0" spc="-4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Geographic Expansion</a:t>
            </a:r>
            <a:endParaRPr lang="en-US" sz="1988" dirty="0"/>
          </a:p>
        </p:txBody>
      </p:sp>
      <p:sp>
        <p:nvSpPr>
          <p:cNvPr id="10" name="Text 6"/>
          <p:cNvSpPr/>
          <p:nvPr/>
        </p:nvSpPr>
        <p:spPr>
          <a:xfrm>
            <a:off x="1239441" y="2485430"/>
            <a:ext cx="7261860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can expand its services to new cities and regions, increasing its market reach and customer base.</a:t>
            </a:r>
            <a:endParaRPr lang="en-US" sz="1446" dirty="0"/>
          </a:p>
        </p:txBody>
      </p:sp>
      <p:sp>
        <p:nvSpPr>
          <p:cNvPr id="11" name="Shape 7"/>
          <p:cNvSpPr/>
          <p:nvPr/>
        </p:nvSpPr>
        <p:spPr>
          <a:xfrm>
            <a:off x="642699" y="3463052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6405" y="3518059"/>
            <a:ext cx="165735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6"/>
              </a:lnSpc>
              <a:buNone/>
            </a:pPr>
            <a:r>
              <a:rPr lang="en-US" sz="2386" b="1" kern="0" spc="-48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86" dirty="0"/>
          </a:p>
        </p:txBody>
      </p:sp>
      <p:sp>
        <p:nvSpPr>
          <p:cNvPr id="13" name="Text 9"/>
          <p:cNvSpPr/>
          <p:nvPr/>
        </p:nvSpPr>
        <p:spPr>
          <a:xfrm>
            <a:off x="1239441" y="3463052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b="1" kern="0" spc="-4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Service Diversification</a:t>
            </a:r>
            <a:endParaRPr lang="en-US" sz="1988" dirty="0"/>
          </a:p>
        </p:txBody>
      </p:sp>
      <p:sp>
        <p:nvSpPr>
          <p:cNvPr id="14" name="Text 10"/>
          <p:cNvSpPr/>
          <p:nvPr/>
        </p:nvSpPr>
        <p:spPr>
          <a:xfrm>
            <a:off x="1239441" y="3888819"/>
            <a:ext cx="7261860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can expand its service offerings to include additional home services, such as laundry, pet care, or gardening.</a:t>
            </a:r>
            <a:endParaRPr lang="en-US" sz="1446" dirty="0"/>
          </a:p>
        </p:txBody>
      </p:sp>
      <p:sp>
        <p:nvSpPr>
          <p:cNvPr id="15" name="Shape 11"/>
          <p:cNvSpPr/>
          <p:nvPr/>
        </p:nvSpPr>
        <p:spPr>
          <a:xfrm>
            <a:off x="642699" y="4866442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6524" y="4921448"/>
            <a:ext cx="165497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6"/>
              </a:lnSpc>
              <a:buNone/>
            </a:pPr>
            <a:r>
              <a:rPr lang="en-US" sz="2386" b="1" kern="0" spc="-48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86" dirty="0"/>
          </a:p>
        </p:txBody>
      </p:sp>
      <p:sp>
        <p:nvSpPr>
          <p:cNvPr id="17" name="Text 13"/>
          <p:cNvSpPr/>
          <p:nvPr/>
        </p:nvSpPr>
        <p:spPr>
          <a:xfrm>
            <a:off x="1239441" y="4866442"/>
            <a:ext cx="2580442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b="1" kern="0" spc="-4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Technology Integration</a:t>
            </a:r>
            <a:endParaRPr lang="en-US" sz="1988" dirty="0"/>
          </a:p>
        </p:txBody>
      </p:sp>
      <p:sp>
        <p:nvSpPr>
          <p:cNvPr id="18" name="Text 14"/>
          <p:cNvSpPr/>
          <p:nvPr/>
        </p:nvSpPr>
        <p:spPr>
          <a:xfrm>
            <a:off x="1239441" y="5292209"/>
            <a:ext cx="7261860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can leverage advanced technologies, such as AI-powered chatbots or automated scheduling systems, to enhance its services.</a:t>
            </a:r>
            <a:endParaRPr lang="en-US" sz="1446" dirty="0"/>
          </a:p>
        </p:txBody>
      </p:sp>
      <p:sp>
        <p:nvSpPr>
          <p:cNvPr id="19" name="Shape 15"/>
          <p:cNvSpPr/>
          <p:nvPr/>
        </p:nvSpPr>
        <p:spPr>
          <a:xfrm>
            <a:off x="642699" y="6269831"/>
            <a:ext cx="413147" cy="413147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70573" y="6324838"/>
            <a:ext cx="157282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6"/>
              </a:lnSpc>
              <a:buNone/>
            </a:pPr>
            <a:r>
              <a:rPr lang="en-US" sz="2386" b="1" kern="0" spc="-48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86" dirty="0"/>
          </a:p>
        </p:txBody>
      </p:sp>
      <p:sp>
        <p:nvSpPr>
          <p:cNvPr id="21" name="Text 17"/>
          <p:cNvSpPr/>
          <p:nvPr/>
        </p:nvSpPr>
        <p:spPr>
          <a:xfrm>
            <a:off x="1239441" y="6269831"/>
            <a:ext cx="360699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5"/>
              </a:lnSpc>
              <a:buNone/>
            </a:pPr>
            <a:r>
              <a:rPr lang="en-US" sz="1988" b="1" kern="0" spc="-4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Partnerships and Collaborations</a:t>
            </a:r>
            <a:endParaRPr lang="en-US" sz="1988" dirty="0"/>
          </a:p>
        </p:txBody>
      </p:sp>
      <p:sp>
        <p:nvSpPr>
          <p:cNvPr id="22" name="Text 18"/>
          <p:cNvSpPr/>
          <p:nvPr/>
        </p:nvSpPr>
        <p:spPr>
          <a:xfrm>
            <a:off x="1239441" y="6695599"/>
            <a:ext cx="7261860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can collaborate with other businesses, such as real estate agencies or property management companies, to reach new customers.</a:t>
            </a:r>
            <a:endParaRPr lang="en-US" sz="144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9" y="2418755"/>
            <a:ext cx="4868942" cy="3392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567339"/>
            <a:ext cx="6789420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5346" b="1" kern="0" spc="-107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Thank You</a:t>
            </a:r>
            <a:endParaRPr lang="en-US" sz="5346" dirty="0"/>
          </a:p>
        </p:txBody>
      </p:sp>
      <p:sp>
        <p:nvSpPr>
          <p:cNvPr id="7" name="Text 3"/>
          <p:cNvSpPr/>
          <p:nvPr/>
        </p:nvSpPr>
        <p:spPr>
          <a:xfrm>
            <a:off x="6350437" y="278618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time and consideration. We are confident that MaidConnect will revolutionize the housekeeping industry and provide a valuable service to both households and maids.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350437" y="424898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Team 34 (Tech Titans) 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350437" y="492168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Members: Abhay Kumar Saini,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6350437" y="559439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Anil Pooniya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6350437" y="626709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Ritesh Sumar Sahani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983819"/>
            <a:ext cx="6789420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5346" b="1" kern="0" spc="-107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Mission and Vision</a:t>
            </a:r>
            <a:endParaRPr lang="en-US" sz="5346" dirty="0"/>
          </a:p>
        </p:txBody>
      </p:sp>
      <p:sp>
        <p:nvSpPr>
          <p:cNvPr id="7" name="Text 3"/>
          <p:cNvSpPr/>
          <p:nvPr/>
        </p:nvSpPr>
        <p:spPr>
          <a:xfrm>
            <a:off x="864037" y="320266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revolutionize the housekeeping industry by providing reliable, trained, and verified maids through an easy-to-use platform that ensures quality service, security, and customer satisfaction.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466546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become the leading platform for maid services, known for its quality, trust, and innovation, empowering households with hassle-free housekeeping solutions and creating better job opportunities for maids.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" y="2301716"/>
            <a:ext cx="5012888" cy="3626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9102" y="521851"/>
            <a:ext cx="7818596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4101" b="1" kern="0" spc="-82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Statement for MaidConnect</a:t>
            </a:r>
            <a:endParaRPr lang="en-US" sz="4101" dirty="0"/>
          </a:p>
        </p:txBody>
      </p:sp>
      <p:sp>
        <p:nvSpPr>
          <p:cNvPr id="7" name="Shape 3"/>
          <p:cNvSpPr/>
          <p:nvPr/>
        </p:nvSpPr>
        <p:spPr>
          <a:xfrm>
            <a:off x="6149102" y="2320647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98287" y="2377440"/>
            <a:ext cx="127516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kern="0" spc="-4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60" dirty="0"/>
          </a:p>
        </p:txBody>
      </p:sp>
      <p:sp>
        <p:nvSpPr>
          <p:cNvPr id="9" name="Text 5"/>
          <p:cNvSpPr/>
          <p:nvPr/>
        </p:nvSpPr>
        <p:spPr>
          <a:xfrm>
            <a:off x="6764417" y="2320647"/>
            <a:ext cx="264961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Finding Reliable Maids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6764417" y="2759631"/>
            <a:ext cx="7203281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struggle to find trustworthy, verified, and well-trained maids for various household tasks.</a:t>
            </a:r>
            <a:endParaRPr lang="en-US" sz="1491" dirty="0"/>
          </a:p>
        </p:txBody>
      </p:sp>
      <p:sp>
        <p:nvSpPr>
          <p:cNvPr id="11" name="Shape 7"/>
          <p:cNvSpPr/>
          <p:nvPr/>
        </p:nvSpPr>
        <p:spPr>
          <a:xfrm>
            <a:off x="6149102" y="3767971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276618" y="3824764"/>
            <a:ext cx="170974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kern="0" spc="-4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60" dirty="0"/>
          </a:p>
        </p:txBody>
      </p:sp>
      <p:sp>
        <p:nvSpPr>
          <p:cNvPr id="13" name="Text 9"/>
          <p:cNvSpPr/>
          <p:nvPr/>
        </p:nvSpPr>
        <p:spPr>
          <a:xfrm>
            <a:off x="6764417" y="3767971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Service Quality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6764417" y="4206954"/>
            <a:ext cx="7203281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service quality from existing maid service providers often leads to dissatisfaction among users.</a:t>
            </a:r>
            <a:endParaRPr lang="en-US" sz="1491" dirty="0"/>
          </a:p>
        </p:txBody>
      </p:sp>
      <p:sp>
        <p:nvSpPr>
          <p:cNvPr id="15" name="Shape 11"/>
          <p:cNvSpPr/>
          <p:nvPr/>
        </p:nvSpPr>
        <p:spPr>
          <a:xfrm>
            <a:off x="6149102" y="5215295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76737" y="5272088"/>
            <a:ext cx="170617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kern="0" spc="-4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60" dirty="0"/>
          </a:p>
        </p:txBody>
      </p:sp>
      <p:sp>
        <p:nvSpPr>
          <p:cNvPr id="17" name="Text 13"/>
          <p:cNvSpPr/>
          <p:nvPr/>
        </p:nvSpPr>
        <p:spPr>
          <a:xfrm>
            <a:off x="6764417" y="5215295"/>
            <a:ext cx="260389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Lack of Customization</a:t>
            </a:r>
            <a:endParaRPr lang="en-US" sz="2050" dirty="0"/>
          </a:p>
        </p:txBody>
      </p:sp>
      <p:sp>
        <p:nvSpPr>
          <p:cNvPr id="18" name="Text 14"/>
          <p:cNvSpPr/>
          <p:nvPr/>
        </p:nvSpPr>
        <p:spPr>
          <a:xfrm>
            <a:off x="6764417" y="5654278"/>
            <a:ext cx="7203281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options for customizing services according to individual needs and preferences.</a:t>
            </a:r>
            <a:endParaRPr lang="en-US" sz="1491" dirty="0"/>
          </a:p>
        </p:txBody>
      </p:sp>
      <p:sp>
        <p:nvSpPr>
          <p:cNvPr id="19" name="Shape 15"/>
          <p:cNvSpPr/>
          <p:nvPr/>
        </p:nvSpPr>
        <p:spPr>
          <a:xfrm>
            <a:off x="6149102" y="6662618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81023" y="6719411"/>
            <a:ext cx="162163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60"/>
              </a:lnSpc>
              <a:buNone/>
            </a:pPr>
            <a:r>
              <a:rPr lang="en-US" sz="2460" b="1" kern="0" spc="-4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460" dirty="0"/>
          </a:p>
        </p:txBody>
      </p:sp>
      <p:sp>
        <p:nvSpPr>
          <p:cNvPr id="21" name="Text 17"/>
          <p:cNvSpPr/>
          <p:nvPr/>
        </p:nvSpPr>
        <p:spPr>
          <a:xfrm>
            <a:off x="6764417" y="6662618"/>
            <a:ext cx="2874407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kern="0" spc="-4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Communication Barriers</a:t>
            </a:r>
            <a:endParaRPr lang="en-US" sz="2050" dirty="0"/>
          </a:p>
        </p:txBody>
      </p:sp>
      <p:sp>
        <p:nvSpPr>
          <p:cNvPr id="22" name="Text 18"/>
          <p:cNvSpPr/>
          <p:nvPr/>
        </p:nvSpPr>
        <p:spPr>
          <a:xfrm>
            <a:off x="6764417" y="7101602"/>
            <a:ext cx="7203281" cy="606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6"/>
              </a:lnSpc>
              <a:buNone/>
            </a:pPr>
            <a:r>
              <a:rPr lang="en-US" sz="1491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differences and communication issues between users and maids hinder effective service delivery.</a:t>
            </a:r>
            <a:endParaRPr lang="en-US" sz="149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57883"/>
            <a:ext cx="6789420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5346" b="1" kern="0" spc="-107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Our Audience</a:t>
            </a:r>
            <a:endParaRPr lang="en-US" sz="534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500193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314236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Households</a:t>
            </a:r>
            <a:endParaRPr lang="en-US" sz="2673" dirty="0"/>
          </a:p>
        </p:txBody>
      </p:sp>
      <p:sp>
        <p:nvSpPr>
          <p:cNvPr id="7" name="Text 4"/>
          <p:cNvSpPr/>
          <p:nvPr/>
        </p:nvSpPr>
        <p:spPr>
          <a:xfrm>
            <a:off x="864037" y="5886569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Families and individuals looking for reliable and convenient housekeeping services.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500193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314236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Working Professionals</a:t>
            </a:r>
            <a:endParaRPr lang="en-US" sz="2673" dirty="0"/>
          </a:p>
        </p:txBody>
      </p:sp>
      <p:sp>
        <p:nvSpPr>
          <p:cNvPr id="10" name="Text 6"/>
          <p:cNvSpPr/>
          <p:nvPr/>
        </p:nvSpPr>
        <p:spPr>
          <a:xfrm>
            <a:off x="5288161" y="5886569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Busy professionals who need help with household chores to manage their time better.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500193"/>
            <a:ext cx="4053959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314236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41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Elderly</a:t>
            </a:r>
            <a:endParaRPr lang="en-US" sz="2673" dirty="0"/>
          </a:p>
        </p:txBody>
      </p:sp>
      <p:sp>
        <p:nvSpPr>
          <p:cNvPr id="13" name="Text 8"/>
          <p:cNvSpPr/>
          <p:nvPr/>
        </p:nvSpPr>
        <p:spPr>
          <a:xfrm>
            <a:off x="9712404" y="5886569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 citizens who require assistance with daily household tasks.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175" y="2457450"/>
            <a:ext cx="4972050" cy="33147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090" y="729615"/>
            <a:ext cx="5657850" cy="707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69"/>
              </a:lnSpc>
              <a:buNone/>
            </a:pPr>
            <a:r>
              <a:rPr lang="en-US" sz="4455" b="1" kern="0" spc="-89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Why Are We Required</a:t>
            </a:r>
            <a:endParaRPr lang="en-US" sz="4455" dirty="0"/>
          </a:p>
        </p:txBody>
      </p:sp>
      <p:sp>
        <p:nvSpPr>
          <p:cNvPr id="7" name="Shape 3"/>
          <p:cNvSpPr/>
          <p:nvPr/>
        </p:nvSpPr>
        <p:spPr>
          <a:xfrm>
            <a:off x="720090" y="1976914"/>
            <a:ext cx="462915" cy="46291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82253" y="2038588"/>
            <a:ext cx="138589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3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73" dirty="0"/>
          </a:p>
        </p:txBody>
      </p:sp>
      <p:sp>
        <p:nvSpPr>
          <p:cNvPr id="9" name="Text 5"/>
          <p:cNvSpPr/>
          <p:nvPr/>
        </p:nvSpPr>
        <p:spPr>
          <a:xfrm>
            <a:off x="1388745" y="1976914"/>
            <a:ext cx="3401139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2228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Verified and Trained Maids</a:t>
            </a:r>
            <a:endParaRPr lang="en-US" sz="2228" dirty="0"/>
          </a:p>
        </p:txBody>
      </p:sp>
      <p:sp>
        <p:nvSpPr>
          <p:cNvPr id="10" name="Text 6"/>
          <p:cNvSpPr/>
          <p:nvPr/>
        </p:nvSpPr>
        <p:spPr>
          <a:xfrm>
            <a:off x="1388745" y="2453878"/>
            <a:ext cx="7035165" cy="658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162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safety and quality service through thorough verification and training.</a:t>
            </a:r>
            <a:endParaRPr lang="en-US" sz="1620" dirty="0"/>
          </a:p>
        </p:txBody>
      </p:sp>
      <p:sp>
        <p:nvSpPr>
          <p:cNvPr id="11" name="Shape 7"/>
          <p:cNvSpPr/>
          <p:nvPr/>
        </p:nvSpPr>
        <p:spPr>
          <a:xfrm>
            <a:off x="720090" y="3549253"/>
            <a:ext cx="462915" cy="46291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58679" y="3610928"/>
            <a:ext cx="185738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3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73" dirty="0"/>
          </a:p>
        </p:txBody>
      </p:sp>
      <p:sp>
        <p:nvSpPr>
          <p:cNvPr id="13" name="Text 9"/>
          <p:cNvSpPr/>
          <p:nvPr/>
        </p:nvSpPr>
        <p:spPr>
          <a:xfrm>
            <a:off x="1388745" y="3549253"/>
            <a:ext cx="4451152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2228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Easy Scheduling and Customization</a:t>
            </a:r>
            <a:endParaRPr lang="en-US" sz="2228" dirty="0"/>
          </a:p>
        </p:txBody>
      </p:sp>
      <p:sp>
        <p:nvSpPr>
          <p:cNvPr id="14" name="Text 10"/>
          <p:cNvSpPr/>
          <p:nvPr/>
        </p:nvSpPr>
        <p:spPr>
          <a:xfrm>
            <a:off x="1388745" y="4026218"/>
            <a:ext cx="7035165" cy="658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162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app interface for effortless service booking and customization.</a:t>
            </a:r>
            <a:endParaRPr lang="en-US" sz="1620" dirty="0"/>
          </a:p>
        </p:txBody>
      </p:sp>
      <p:sp>
        <p:nvSpPr>
          <p:cNvPr id="15" name="Shape 11"/>
          <p:cNvSpPr/>
          <p:nvPr/>
        </p:nvSpPr>
        <p:spPr>
          <a:xfrm>
            <a:off x="720090" y="5121593"/>
            <a:ext cx="462915" cy="46291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58798" y="5183267"/>
            <a:ext cx="185380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3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73" dirty="0"/>
          </a:p>
        </p:txBody>
      </p:sp>
      <p:sp>
        <p:nvSpPr>
          <p:cNvPr id="17" name="Text 13"/>
          <p:cNvSpPr/>
          <p:nvPr/>
        </p:nvSpPr>
        <p:spPr>
          <a:xfrm>
            <a:off x="1388745" y="5121593"/>
            <a:ext cx="2828925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2228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Multilingual Support</a:t>
            </a:r>
            <a:endParaRPr lang="en-US" sz="2228" dirty="0"/>
          </a:p>
        </p:txBody>
      </p:sp>
      <p:sp>
        <p:nvSpPr>
          <p:cNvPr id="18" name="Text 14"/>
          <p:cNvSpPr/>
          <p:nvPr/>
        </p:nvSpPr>
        <p:spPr>
          <a:xfrm>
            <a:off x="1388745" y="5598557"/>
            <a:ext cx="7035165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162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Bridging communication gaps with support for multiple languages.</a:t>
            </a:r>
            <a:endParaRPr lang="en-US" sz="1620" dirty="0"/>
          </a:p>
        </p:txBody>
      </p:sp>
      <p:sp>
        <p:nvSpPr>
          <p:cNvPr id="19" name="Shape 15"/>
          <p:cNvSpPr/>
          <p:nvPr/>
        </p:nvSpPr>
        <p:spPr>
          <a:xfrm>
            <a:off x="720090" y="6364843"/>
            <a:ext cx="462915" cy="46291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63441" y="6426518"/>
            <a:ext cx="176212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3"/>
              </a:lnSpc>
              <a:buNone/>
            </a:pPr>
            <a:r>
              <a:rPr lang="en-US" sz="2673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673" dirty="0"/>
          </a:p>
        </p:txBody>
      </p:sp>
      <p:sp>
        <p:nvSpPr>
          <p:cNvPr id="21" name="Text 17"/>
          <p:cNvSpPr/>
          <p:nvPr/>
        </p:nvSpPr>
        <p:spPr>
          <a:xfrm>
            <a:off x="1388745" y="6364843"/>
            <a:ext cx="5163383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4"/>
              </a:lnSpc>
              <a:buNone/>
            </a:pPr>
            <a:r>
              <a:rPr lang="en-US" sz="2228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Secure Payments and Real-Time Tracking</a:t>
            </a:r>
            <a:endParaRPr lang="en-US" sz="2228" dirty="0"/>
          </a:p>
        </p:txBody>
      </p:sp>
      <p:sp>
        <p:nvSpPr>
          <p:cNvPr id="22" name="Text 18"/>
          <p:cNvSpPr/>
          <p:nvPr/>
        </p:nvSpPr>
        <p:spPr>
          <a:xfrm>
            <a:off x="1388745" y="6841808"/>
            <a:ext cx="7035165" cy="658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162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secure transactions and real-time service tracking for peace of mind.</a:t>
            </a:r>
            <a:endParaRPr lang="en-US" sz="16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04" y="244793"/>
            <a:ext cx="4735592" cy="77400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2081" y="538758"/>
            <a:ext cx="5387578" cy="67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3"/>
              </a:lnSpc>
              <a:buNone/>
            </a:pPr>
            <a:r>
              <a:rPr lang="en-US" sz="4242" b="1" kern="0" spc="-8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Our Features</a:t>
            </a:r>
            <a:endParaRPr lang="en-US" sz="4242" dirty="0"/>
          </a:p>
        </p:txBody>
      </p:sp>
      <p:sp>
        <p:nvSpPr>
          <p:cNvPr id="7" name="Text 3"/>
          <p:cNvSpPr/>
          <p:nvPr/>
        </p:nvSpPr>
        <p:spPr>
          <a:xfrm>
            <a:off x="6172081" y="1506022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and Trained Maids</a:t>
            </a:r>
            <a:endParaRPr lang="en-US" sz="1543" dirty="0"/>
          </a:p>
        </p:txBody>
      </p:sp>
      <p:sp>
        <p:nvSpPr>
          <p:cNvPr id="8" name="Text 4"/>
          <p:cNvSpPr/>
          <p:nvPr/>
        </p:nvSpPr>
        <p:spPr>
          <a:xfrm>
            <a:off x="6172081" y="2039779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Genuine Reviews and Ratings</a:t>
            </a:r>
            <a:endParaRPr lang="en-US" sz="1543" dirty="0"/>
          </a:p>
        </p:txBody>
      </p:sp>
      <p:sp>
        <p:nvSpPr>
          <p:cNvPr id="9" name="Text 5"/>
          <p:cNvSpPr/>
          <p:nvPr/>
        </p:nvSpPr>
        <p:spPr>
          <a:xfrm>
            <a:off x="6172081" y="2573536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In-App Messaging</a:t>
            </a:r>
            <a:endParaRPr lang="en-US" sz="1543" dirty="0"/>
          </a:p>
        </p:txBody>
      </p:sp>
      <p:sp>
        <p:nvSpPr>
          <p:cNvPr id="10" name="Text 6"/>
          <p:cNvSpPr/>
          <p:nvPr/>
        </p:nvSpPr>
        <p:spPr>
          <a:xfrm>
            <a:off x="6172081" y="3107293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and Certification Programs</a:t>
            </a:r>
            <a:endParaRPr lang="en-US" sz="1543" dirty="0"/>
          </a:p>
        </p:txBody>
      </p:sp>
      <p:sp>
        <p:nvSpPr>
          <p:cNvPr id="11" name="Text 7"/>
          <p:cNvSpPr/>
          <p:nvPr/>
        </p:nvSpPr>
        <p:spPr>
          <a:xfrm>
            <a:off x="6172081" y="3641050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Categories</a:t>
            </a:r>
            <a:endParaRPr lang="en-US" sz="1543" dirty="0"/>
          </a:p>
        </p:txBody>
      </p:sp>
      <p:sp>
        <p:nvSpPr>
          <p:cNvPr id="12" name="Text 8"/>
          <p:cNvSpPr/>
          <p:nvPr/>
        </p:nvSpPr>
        <p:spPr>
          <a:xfrm>
            <a:off x="6172081" y="4174808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Multilingual Support</a:t>
            </a:r>
            <a:endParaRPr lang="en-US" sz="1543" dirty="0"/>
          </a:p>
        </p:txBody>
      </p:sp>
      <p:sp>
        <p:nvSpPr>
          <p:cNvPr id="13" name="Text 9"/>
          <p:cNvSpPr/>
          <p:nvPr/>
        </p:nvSpPr>
        <p:spPr>
          <a:xfrm>
            <a:off x="6172081" y="4708565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</a:t>
            </a:r>
            <a:endParaRPr lang="en-US" sz="1543" dirty="0"/>
          </a:p>
        </p:txBody>
      </p:sp>
      <p:sp>
        <p:nvSpPr>
          <p:cNvPr id="14" name="Text 10"/>
          <p:cNvSpPr/>
          <p:nvPr/>
        </p:nvSpPr>
        <p:spPr>
          <a:xfrm>
            <a:off x="6172081" y="5242322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Plans</a:t>
            </a:r>
            <a:endParaRPr lang="en-US" sz="1543" dirty="0"/>
          </a:p>
        </p:txBody>
      </p:sp>
      <p:sp>
        <p:nvSpPr>
          <p:cNvPr id="15" name="Text 11"/>
          <p:cNvSpPr/>
          <p:nvPr/>
        </p:nvSpPr>
        <p:spPr>
          <a:xfrm>
            <a:off x="6172081" y="5776079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Scheduling and Customization</a:t>
            </a:r>
            <a:endParaRPr lang="en-US" sz="1543" dirty="0"/>
          </a:p>
        </p:txBody>
      </p:sp>
      <p:sp>
        <p:nvSpPr>
          <p:cNvPr id="16" name="Text 12"/>
          <p:cNvSpPr/>
          <p:nvPr/>
        </p:nvSpPr>
        <p:spPr>
          <a:xfrm>
            <a:off x="6172081" y="6309836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Payments</a:t>
            </a:r>
            <a:endParaRPr lang="en-US" sz="1543" dirty="0"/>
          </a:p>
        </p:txBody>
      </p:sp>
      <p:sp>
        <p:nvSpPr>
          <p:cNvPr id="17" name="Text 13"/>
          <p:cNvSpPr/>
          <p:nvPr/>
        </p:nvSpPr>
        <p:spPr>
          <a:xfrm>
            <a:off x="6172081" y="6843593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Customer Support</a:t>
            </a:r>
            <a:endParaRPr lang="en-US" sz="1543" dirty="0"/>
          </a:p>
        </p:txBody>
      </p:sp>
      <p:sp>
        <p:nvSpPr>
          <p:cNvPr id="18" name="Text 14"/>
          <p:cNvSpPr/>
          <p:nvPr/>
        </p:nvSpPr>
        <p:spPr>
          <a:xfrm>
            <a:off x="6172081" y="7377351"/>
            <a:ext cx="777263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Specialized Services</a:t>
            </a:r>
            <a:endParaRPr lang="en-US" sz="154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1064062" y="755333"/>
            <a:ext cx="6294001" cy="7866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95"/>
              </a:lnSpc>
              <a:buNone/>
            </a:pPr>
            <a:r>
              <a:rPr lang="en-US" sz="4956" b="1" kern="0" spc="-99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Competitive Analysis</a:t>
            </a:r>
            <a:endParaRPr lang="en-US" sz="495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62" y="1999655"/>
            <a:ext cx="3938588" cy="24341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64062" y="4719757"/>
            <a:ext cx="3146941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7"/>
              </a:lnSpc>
              <a:buNone/>
            </a:pPr>
            <a:r>
              <a:rPr lang="en-US" sz="2478" b="1" kern="0" spc="-5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Service Variety</a:t>
            </a:r>
            <a:endParaRPr lang="en-US" sz="2478" dirty="0"/>
          </a:p>
        </p:txBody>
      </p:sp>
      <p:sp>
        <p:nvSpPr>
          <p:cNvPr id="7" name="Text 4"/>
          <p:cNvSpPr/>
          <p:nvPr/>
        </p:nvSpPr>
        <p:spPr>
          <a:xfrm>
            <a:off x="1064062" y="5250299"/>
            <a:ext cx="3938588" cy="2196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3"/>
              </a:lnSpc>
              <a:buNone/>
            </a:pPr>
            <a:r>
              <a:rPr lang="en-US" sz="1802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UrbanClap and Housejoy offer a wide range of services, including various home services beyond housekeeping. MaidConnect can stand out by focusing specifically on maid services with high customization.</a:t>
            </a:r>
            <a:endParaRPr lang="en-US" sz="1802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906" y="1999655"/>
            <a:ext cx="3938588" cy="24341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45906" y="4719757"/>
            <a:ext cx="35077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97"/>
              </a:lnSpc>
              <a:buNone/>
            </a:pPr>
            <a:r>
              <a:rPr lang="en-US" sz="2478" b="1" kern="0" spc="-5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Verification and Training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5345906" y="5250299"/>
            <a:ext cx="3938588" cy="1464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3"/>
              </a:lnSpc>
              <a:buNone/>
            </a:pPr>
            <a:r>
              <a:rPr lang="en-US" sz="1802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competitors provide verified maids, but MaidConnect can differentiate by emphasizing continuous training and certification.</a:t>
            </a:r>
            <a:endParaRPr lang="en-US" sz="1802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751" y="1999655"/>
            <a:ext cx="3938588" cy="24341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27751" y="4719757"/>
            <a:ext cx="3938588" cy="786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97"/>
              </a:lnSpc>
              <a:buNone/>
            </a:pPr>
            <a:r>
              <a:rPr lang="en-US" sz="2478" b="1" kern="0" spc="-5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Customization and Ease of Use</a:t>
            </a:r>
            <a:endParaRPr lang="en-US" sz="2478" dirty="0"/>
          </a:p>
        </p:txBody>
      </p:sp>
      <p:sp>
        <p:nvSpPr>
          <p:cNvPr id="13" name="Text 8"/>
          <p:cNvSpPr/>
          <p:nvPr/>
        </p:nvSpPr>
        <p:spPr>
          <a:xfrm>
            <a:off x="9627751" y="5643563"/>
            <a:ext cx="3938588" cy="1830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3"/>
              </a:lnSpc>
              <a:buNone/>
            </a:pPr>
            <a:r>
              <a:rPr lang="en-US" sz="1802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competitors offer limited customization. MaidConnect's user-friendly app interface and extensive customization options will attract users seeking personalized services.</a:t>
            </a:r>
            <a:endParaRPr lang="en-US" sz="180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6735306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9014579" cy="594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Market Statistics for Maid Services in India</a:t>
            </a:r>
            <a:endParaRPr lang="en-US" sz="3742" dirty="0"/>
          </a:p>
        </p:txBody>
      </p:sp>
      <p:sp>
        <p:nvSpPr>
          <p:cNvPr id="5" name="Text 3"/>
          <p:cNvSpPr/>
          <p:nvPr/>
        </p:nvSpPr>
        <p:spPr>
          <a:xfrm>
            <a:off x="2594967" y="1328499"/>
            <a:ext cx="3985498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Market Size and Growth</a:t>
            </a:r>
            <a:endParaRPr lang="en-US" sz="2994" dirty="0"/>
          </a:p>
        </p:txBody>
      </p:sp>
      <p:sp>
        <p:nvSpPr>
          <p:cNvPr id="6" name="Text 4"/>
          <p:cNvSpPr/>
          <p:nvPr/>
        </p:nvSpPr>
        <p:spPr>
          <a:xfrm>
            <a:off x="2594967" y="2062877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maid services market in India is estimated to be worth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USD 50 billion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an annual growth rate of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10-15%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rapid growth is driven by increasing urbanization and a growing middle-class population.</a:t>
            </a:r>
            <a:endParaRPr lang="en-US" sz="1361" dirty="0"/>
          </a:p>
        </p:txBody>
      </p:sp>
      <p:sp>
        <p:nvSpPr>
          <p:cNvPr id="7" name="Text 5"/>
          <p:cNvSpPr/>
          <p:nvPr/>
        </p:nvSpPr>
        <p:spPr>
          <a:xfrm>
            <a:off x="2594967" y="2875240"/>
            <a:ext cx="4406979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Demand for Maid Services</a:t>
            </a:r>
            <a:endParaRPr lang="en-US" sz="2994" dirty="0"/>
          </a:p>
        </p:txBody>
      </p:sp>
      <p:sp>
        <p:nvSpPr>
          <p:cNvPr id="8" name="Text 6"/>
          <p:cNvSpPr/>
          <p:nvPr/>
        </p:nvSpPr>
        <p:spPr>
          <a:xfrm>
            <a:off x="2594967" y="3609618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significant demand for domestic help in urban India, with an estimated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million households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requiring maid services. The demand is higher for part-time maids compared to full-time live-in maids.</a:t>
            </a:r>
            <a:endParaRPr lang="en-US" sz="1361" dirty="0"/>
          </a:p>
        </p:txBody>
      </p:sp>
      <p:sp>
        <p:nvSpPr>
          <p:cNvPr id="9" name="Text 7"/>
          <p:cNvSpPr/>
          <p:nvPr/>
        </p:nvSpPr>
        <p:spPr>
          <a:xfrm>
            <a:off x="2594967" y="4421981"/>
            <a:ext cx="3802023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Employment Statistics</a:t>
            </a:r>
            <a:endParaRPr lang="en-US" sz="2994" dirty="0"/>
          </a:p>
        </p:txBody>
      </p:sp>
      <p:sp>
        <p:nvSpPr>
          <p:cNvPr id="10" name="Text 8"/>
          <p:cNvSpPr/>
          <p:nvPr/>
        </p:nvSpPr>
        <p:spPr>
          <a:xfrm>
            <a:off x="2594967" y="5156359"/>
            <a:ext cx="944034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domestic worker workforce in urban areas is estimated to be around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million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80-90% being women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61" dirty="0"/>
          </a:p>
        </p:txBody>
      </p:sp>
      <p:sp>
        <p:nvSpPr>
          <p:cNvPr id="11" name="Text 9"/>
          <p:cNvSpPr/>
          <p:nvPr/>
        </p:nvSpPr>
        <p:spPr>
          <a:xfrm>
            <a:off x="2594967" y="5692140"/>
            <a:ext cx="3802023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Technology Adoption</a:t>
            </a:r>
            <a:endParaRPr lang="en-US" sz="2994" dirty="0"/>
          </a:p>
        </p:txBody>
      </p:sp>
      <p:sp>
        <p:nvSpPr>
          <p:cNvPr id="12" name="Text 10"/>
          <p:cNvSpPr/>
          <p:nvPr/>
        </p:nvSpPr>
        <p:spPr>
          <a:xfrm>
            <a:off x="2594967" y="6426518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smartphone access among domestic workers is still limited at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25%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 majority rely on feature phones for communication and access to services.</a:t>
            </a:r>
            <a:endParaRPr lang="en-US" sz="1361" dirty="0"/>
          </a:p>
        </p:txBody>
      </p:sp>
      <p:sp>
        <p:nvSpPr>
          <p:cNvPr id="13" name="Text 11"/>
          <p:cNvSpPr/>
          <p:nvPr/>
        </p:nvSpPr>
        <p:spPr>
          <a:xfrm>
            <a:off x="2594967" y="7238881"/>
            <a:ext cx="4073366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Geographic Distribution</a:t>
            </a:r>
            <a:endParaRPr lang="en-US" sz="2994" dirty="0"/>
          </a:p>
        </p:txBody>
      </p:sp>
      <p:sp>
        <p:nvSpPr>
          <p:cNvPr id="14" name="Text 12"/>
          <p:cNvSpPr/>
          <p:nvPr/>
        </p:nvSpPr>
        <p:spPr>
          <a:xfrm>
            <a:off x="2594967" y="7973258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highest demand for maid services is in the major cities of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Mumbai, Delhi, Bangalore, and Chennai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However, there is also growing demand in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 2 cities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India.</a:t>
            </a:r>
            <a:endParaRPr lang="en-US" sz="1361" dirty="0"/>
          </a:p>
        </p:txBody>
      </p:sp>
      <p:sp>
        <p:nvSpPr>
          <p:cNvPr id="15" name="Text 13"/>
          <p:cNvSpPr/>
          <p:nvPr/>
        </p:nvSpPr>
        <p:spPr>
          <a:xfrm>
            <a:off x="2594967" y="8785622"/>
            <a:ext cx="3802023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Income and Pricing</a:t>
            </a:r>
            <a:endParaRPr lang="en-US" sz="2994" dirty="0"/>
          </a:p>
        </p:txBody>
      </p:sp>
      <p:sp>
        <p:nvSpPr>
          <p:cNvPr id="16" name="Text 14"/>
          <p:cNvSpPr/>
          <p:nvPr/>
        </p:nvSpPr>
        <p:spPr>
          <a:xfrm>
            <a:off x="2594967" y="9519999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Part-time maids in India typically earn between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3,000 to INR 5,000 per month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while full-time live-in maids can earn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INR 10,000 to INR 20,000 per month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61" dirty="0"/>
          </a:p>
        </p:txBody>
      </p:sp>
      <p:sp>
        <p:nvSpPr>
          <p:cNvPr id="17" name="Text 15"/>
          <p:cNvSpPr/>
          <p:nvPr/>
        </p:nvSpPr>
        <p:spPr>
          <a:xfrm>
            <a:off x="2594967" y="10332363"/>
            <a:ext cx="3802023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Service Categories</a:t>
            </a:r>
            <a:endParaRPr lang="en-US" sz="2994" dirty="0"/>
          </a:p>
        </p:txBody>
      </p:sp>
      <p:sp>
        <p:nvSpPr>
          <p:cNvPr id="18" name="Text 16"/>
          <p:cNvSpPr/>
          <p:nvPr/>
        </p:nvSpPr>
        <p:spPr>
          <a:xfrm>
            <a:off x="2594967" y="11066740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maid services market is dominated by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housekeeping (50%)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followed by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cooking services (30%)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services like babysitting, elderly care, and gardening (20%)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61" dirty="0"/>
          </a:p>
        </p:txBody>
      </p:sp>
      <p:sp>
        <p:nvSpPr>
          <p:cNvPr id="19" name="Text 17"/>
          <p:cNvSpPr/>
          <p:nvPr/>
        </p:nvSpPr>
        <p:spPr>
          <a:xfrm>
            <a:off x="2594967" y="11879104"/>
            <a:ext cx="3802023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Customer Preferences</a:t>
            </a:r>
            <a:endParaRPr lang="en-US" sz="2994" dirty="0"/>
          </a:p>
        </p:txBody>
      </p:sp>
      <p:sp>
        <p:nvSpPr>
          <p:cNvPr id="20" name="Text 18"/>
          <p:cNvSpPr/>
          <p:nvPr/>
        </p:nvSpPr>
        <p:spPr>
          <a:xfrm>
            <a:off x="2594967" y="12613481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Customers' top concerns when hiring maids are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and reliability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Around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 of households prefer recommendations or verified service platforms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hiring domestic help.</a:t>
            </a:r>
            <a:endParaRPr lang="en-US" sz="1361" dirty="0"/>
          </a:p>
        </p:txBody>
      </p:sp>
      <p:sp>
        <p:nvSpPr>
          <p:cNvPr id="21" name="Text 19"/>
          <p:cNvSpPr/>
          <p:nvPr/>
        </p:nvSpPr>
        <p:spPr>
          <a:xfrm>
            <a:off x="2594967" y="13425845"/>
            <a:ext cx="3806190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Safety and Verification</a:t>
            </a:r>
            <a:endParaRPr lang="en-US" sz="2994" dirty="0"/>
          </a:p>
        </p:txBody>
      </p:sp>
      <p:sp>
        <p:nvSpPr>
          <p:cNvPr id="22" name="Text 20"/>
          <p:cNvSpPr/>
          <p:nvPr/>
        </p:nvSpPr>
        <p:spPr>
          <a:xfrm>
            <a:off x="2594967" y="14160222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only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of households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currently conduct thorough background checks, there is a growing trend towards using professional agencies or apps to hire verified maids.</a:t>
            </a:r>
            <a:endParaRPr lang="en-US" sz="1361" dirty="0"/>
          </a:p>
        </p:txBody>
      </p:sp>
      <p:sp>
        <p:nvSpPr>
          <p:cNvPr id="23" name="Text 21"/>
          <p:cNvSpPr/>
          <p:nvPr/>
        </p:nvSpPr>
        <p:spPr>
          <a:xfrm>
            <a:off x="2594967" y="14972586"/>
            <a:ext cx="4639985" cy="475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42"/>
              </a:lnSpc>
              <a:buNone/>
            </a:pPr>
            <a:r>
              <a:rPr lang="en-US" sz="2994" b="1" kern="0" spc="-6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Regulation and Compliance</a:t>
            </a:r>
            <a:endParaRPr lang="en-US" sz="2994" dirty="0"/>
          </a:p>
        </p:txBody>
      </p:sp>
      <p:sp>
        <p:nvSpPr>
          <p:cNvPr id="24" name="Text 22"/>
          <p:cNvSpPr/>
          <p:nvPr/>
        </p:nvSpPr>
        <p:spPr>
          <a:xfrm>
            <a:off x="2594967" y="15706963"/>
            <a:ext cx="9440347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maid services industry in India is largely </a:t>
            </a:r>
            <a:r>
              <a:rPr lang="en-US" sz="1361" b="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unregulated</a:t>
            </a: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but there is increasing advocacy for better working conditions and legal protections for domestic workers.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174" y="2265640"/>
            <a:ext cx="4991933" cy="36982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2229" y="702350"/>
            <a:ext cx="5439489" cy="679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54"/>
              </a:lnSpc>
              <a:buNone/>
            </a:pPr>
            <a:r>
              <a:rPr lang="en-US" sz="4283" b="1" kern="0" spc="-86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Revenue Streams</a:t>
            </a:r>
            <a:endParaRPr lang="en-US" sz="4283" dirty="0"/>
          </a:p>
        </p:txBody>
      </p:sp>
      <p:sp>
        <p:nvSpPr>
          <p:cNvPr id="7" name="Shape 3"/>
          <p:cNvSpPr/>
          <p:nvPr/>
        </p:nvSpPr>
        <p:spPr>
          <a:xfrm>
            <a:off x="692229" y="1901547"/>
            <a:ext cx="445056" cy="445056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48082" y="1960840"/>
            <a:ext cx="133231" cy="326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570" b="1" kern="0" spc="-5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70" dirty="0"/>
          </a:p>
        </p:txBody>
      </p:sp>
      <p:sp>
        <p:nvSpPr>
          <p:cNvPr id="9" name="Text 5"/>
          <p:cNvSpPr/>
          <p:nvPr/>
        </p:nvSpPr>
        <p:spPr>
          <a:xfrm>
            <a:off x="1335048" y="1901547"/>
            <a:ext cx="3337798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2142" b="1" kern="0" spc="-4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Commission from Bookings</a:t>
            </a:r>
            <a:endParaRPr lang="en-US" sz="2142" dirty="0"/>
          </a:p>
        </p:txBody>
      </p:sp>
      <p:sp>
        <p:nvSpPr>
          <p:cNvPr id="10" name="Text 6"/>
          <p:cNvSpPr/>
          <p:nvPr/>
        </p:nvSpPr>
        <p:spPr>
          <a:xfrm>
            <a:off x="1335048" y="2360057"/>
            <a:ext cx="7116723" cy="632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558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earns a commission on each service booking made through the platform.</a:t>
            </a:r>
            <a:endParaRPr lang="en-US" sz="1558" dirty="0"/>
          </a:p>
        </p:txBody>
      </p:sp>
      <p:sp>
        <p:nvSpPr>
          <p:cNvPr id="11" name="Shape 7"/>
          <p:cNvSpPr/>
          <p:nvPr/>
        </p:nvSpPr>
        <p:spPr>
          <a:xfrm>
            <a:off x="692229" y="3413046"/>
            <a:ext cx="445056" cy="445056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25460" y="3472339"/>
            <a:ext cx="178594" cy="326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570" b="1" kern="0" spc="-5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70" dirty="0"/>
          </a:p>
        </p:txBody>
      </p:sp>
      <p:sp>
        <p:nvSpPr>
          <p:cNvPr id="13" name="Text 9"/>
          <p:cNvSpPr/>
          <p:nvPr/>
        </p:nvSpPr>
        <p:spPr>
          <a:xfrm>
            <a:off x="1335048" y="3413046"/>
            <a:ext cx="2719745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2142" b="1" kern="0" spc="-4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Subscription Plans</a:t>
            </a:r>
            <a:endParaRPr lang="en-US" sz="2142" dirty="0"/>
          </a:p>
        </p:txBody>
      </p:sp>
      <p:sp>
        <p:nvSpPr>
          <p:cNvPr id="14" name="Text 10"/>
          <p:cNvSpPr/>
          <p:nvPr/>
        </p:nvSpPr>
        <p:spPr>
          <a:xfrm>
            <a:off x="1335048" y="3871555"/>
            <a:ext cx="7116723" cy="632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558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subscribe to monthly or annual plans for discounted rates and exclusive benefits.</a:t>
            </a:r>
            <a:endParaRPr lang="en-US" sz="1558" dirty="0"/>
          </a:p>
        </p:txBody>
      </p:sp>
      <p:sp>
        <p:nvSpPr>
          <p:cNvPr id="15" name="Shape 11"/>
          <p:cNvSpPr/>
          <p:nvPr/>
        </p:nvSpPr>
        <p:spPr>
          <a:xfrm>
            <a:off x="692229" y="4924544"/>
            <a:ext cx="445056" cy="445056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25579" y="4983837"/>
            <a:ext cx="178237" cy="326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570" b="1" kern="0" spc="-5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70" dirty="0"/>
          </a:p>
        </p:txBody>
      </p:sp>
      <p:sp>
        <p:nvSpPr>
          <p:cNvPr id="17" name="Text 13"/>
          <p:cNvSpPr/>
          <p:nvPr/>
        </p:nvSpPr>
        <p:spPr>
          <a:xfrm>
            <a:off x="1335048" y="4924544"/>
            <a:ext cx="3374231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2142" b="1" kern="0" spc="-4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Advertising and Promotions</a:t>
            </a:r>
            <a:endParaRPr lang="en-US" sz="2142" dirty="0"/>
          </a:p>
        </p:txBody>
      </p:sp>
      <p:sp>
        <p:nvSpPr>
          <p:cNvPr id="18" name="Text 14"/>
          <p:cNvSpPr/>
          <p:nvPr/>
        </p:nvSpPr>
        <p:spPr>
          <a:xfrm>
            <a:off x="1335048" y="5383054"/>
            <a:ext cx="7116723" cy="632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558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MaidConnect can generate revenue through targeted advertising and promotional partnerships.</a:t>
            </a:r>
            <a:endParaRPr lang="en-US" sz="1558" dirty="0"/>
          </a:p>
        </p:txBody>
      </p:sp>
      <p:sp>
        <p:nvSpPr>
          <p:cNvPr id="19" name="Shape 15"/>
          <p:cNvSpPr/>
          <p:nvPr/>
        </p:nvSpPr>
        <p:spPr>
          <a:xfrm>
            <a:off x="692229" y="6436043"/>
            <a:ext cx="445056" cy="445056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29985" y="6495336"/>
            <a:ext cx="169426" cy="326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0"/>
              </a:lnSpc>
              <a:buNone/>
            </a:pPr>
            <a:r>
              <a:rPr lang="en-US" sz="2570" b="1" kern="0" spc="-5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570" dirty="0"/>
          </a:p>
        </p:txBody>
      </p:sp>
      <p:sp>
        <p:nvSpPr>
          <p:cNvPr id="21" name="Text 17"/>
          <p:cNvSpPr/>
          <p:nvPr/>
        </p:nvSpPr>
        <p:spPr>
          <a:xfrm>
            <a:off x="1335048" y="6436043"/>
            <a:ext cx="2719745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7"/>
              </a:lnSpc>
              <a:buNone/>
            </a:pPr>
            <a:r>
              <a:rPr lang="en-US" sz="2142" b="1" kern="0" spc="-4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In-App Purchases</a:t>
            </a:r>
            <a:endParaRPr lang="en-US" sz="2142" dirty="0"/>
          </a:p>
        </p:txBody>
      </p:sp>
      <p:sp>
        <p:nvSpPr>
          <p:cNvPr id="22" name="Text 18"/>
          <p:cNvSpPr/>
          <p:nvPr/>
        </p:nvSpPr>
        <p:spPr>
          <a:xfrm>
            <a:off x="1335048" y="6894552"/>
            <a:ext cx="7116723" cy="632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2"/>
              </a:lnSpc>
              <a:buNone/>
            </a:pPr>
            <a:r>
              <a:rPr lang="en-US" sz="1558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purchase additional services or features within the app, such as premium cleaning packages or special requests.</a:t>
            </a:r>
            <a:endParaRPr lang="en-US" sz="155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957</Words>
  <Application>Microsoft Office PowerPoint</Application>
  <PresentationFormat>Custom</PresentationFormat>
  <Paragraphs>122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Abhay kumar saini</cp:lastModifiedBy>
  <cp:revision>3</cp:revision>
  <dcterms:created xsi:type="dcterms:W3CDTF">2024-07-29T12:49:48Z</dcterms:created>
  <dcterms:modified xsi:type="dcterms:W3CDTF">2024-07-29T13:03:48Z</dcterms:modified>
</cp:coreProperties>
</file>